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A5725C6-C89B-46F6-9CB5-7DC5DE0ADD36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AB3D933-4C77-4F0F-9852-FC47927FDDB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45956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rtl="0"/>
            <a:r>
              <a:rPr lang="en-US" dirty="0" smtClean="0"/>
              <a:t>Read vignettes:</a:t>
            </a:r>
            <a:r>
              <a:rPr lang="en-US" baseline="0" dirty="0" smtClean="0"/>
              <a:t> Don and Donna’s classes, see appendix pp. 110-111</a:t>
            </a:r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3D933-4C77-4F0F-9852-FC47927FDDB5}" type="slidenum">
              <a:rPr lang="ar-EG" smtClean="0"/>
              <a:t>1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37927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rtl="0"/>
            <a:r>
              <a:rPr lang="en-US" dirty="0" smtClean="0"/>
              <a:t>For more details, read differences between the two techniques pp. 81-3</a:t>
            </a:r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3D933-4C77-4F0F-9852-FC47927FDDB5}" type="slidenum">
              <a:rPr lang="ar-EG" smtClean="0"/>
              <a:t>2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799973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rtl="0"/>
            <a:r>
              <a:rPr lang="en-US" dirty="0" smtClean="0"/>
              <a:t>See</a:t>
            </a:r>
            <a:r>
              <a:rPr lang="en-US" baseline="0" dirty="0" smtClean="0"/>
              <a:t> </a:t>
            </a:r>
            <a:r>
              <a:rPr lang="en-US" baseline="0" dirty="0" smtClean="0"/>
              <a:t>descriptions </a:t>
            </a:r>
            <a:r>
              <a:rPr lang="en-US" baseline="0" dirty="0" smtClean="0"/>
              <a:t>of 4 phases of </a:t>
            </a:r>
            <a:r>
              <a:rPr lang="en-US" baseline="0" dirty="0" smtClean="0"/>
              <a:t>learning in general </a:t>
            </a:r>
            <a:r>
              <a:rPr lang="en-US" baseline="0" dirty="0" smtClean="0"/>
              <a:t>p. 85</a:t>
            </a:r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3D933-4C77-4F0F-9852-FC47927FDDB5}" type="slidenum">
              <a:rPr lang="ar-EG" smtClean="0"/>
              <a:t>3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77462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rtl="0"/>
            <a:r>
              <a:rPr lang="en-US" dirty="0" smtClean="0"/>
              <a:t>Can you solve the problems of learning by remaining silent? </a:t>
            </a:r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3D933-4C77-4F0F-9852-FC47927FDDB5}" type="slidenum">
              <a:rPr lang="ar-EG" smtClean="0"/>
              <a:t>4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159805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rtl="0"/>
            <a:r>
              <a:rPr lang="en-US" dirty="0" smtClean="0"/>
              <a:t>Do you question or object to any of the above aspects or steps?</a:t>
            </a:r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3D933-4C77-4F0F-9852-FC47927FDDB5}" type="slidenum">
              <a:rPr lang="ar-EG" smtClean="0"/>
              <a:t>5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37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38CF-5B16-430D-B09B-499D1C855CBB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68028-81E4-4E63-81B9-B8E07F89740A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50411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38CF-5B16-430D-B09B-499D1C855CBB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68028-81E4-4E63-81B9-B8E07F89740A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530158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38CF-5B16-430D-B09B-499D1C855CBB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68028-81E4-4E63-81B9-B8E07F89740A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62556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38CF-5B16-430D-B09B-499D1C855CBB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68028-81E4-4E63-81B9-B8E07F89740A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31925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38CF-5B16-430D-B09B-499D1C855CBB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68028-81E4-4E63-81B9-B8E07F89740A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40671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38CF-5B16-430D-B09B-499D1C855CBB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68028-81E4-4E63-81B9-B8E07F89740A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5875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38CF-5B16-430D-B09B-499D1C855CBB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68028-81E4-4E63-81B9-B8E07F89740A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89923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38CF-5B16-430D-B09B-499D1C855CBB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68028-81E4-4E63-81B9-B8E07F89740A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553414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38CF-5B16-430D-B09B-499D1C855CBB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68028-81E4-4E63-81B9-B8E07F89740A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95682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38CF-5B16-430D-B09B-499D1C855CBB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68028-81E4-4E63-81B9-B8E07F89740A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06416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38CF-5B16-430D-B09B-499D1C855CBB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68028-81E4-4E63-81B9-B8E07F89740A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28100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D38CF-5B16-430D-B09B-499D1C855CBB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68028-81E4-4E63-81B9-B8E07F89740A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22744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0"/>
            <a:r>
              <a:rPr lang="en-US" dirty="0" err="1" smtClean="0"/>
              <a:t>Gattegno’s</a:t>
            </a:r>
            <a:r>
              <a:rPr lang="en-US" dirty="0" smtClean="0"/>
              <a:t> The Silent Way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0"/>
            <a:r>
              <a:rPr lang="en-US" dirty="0" smtClean="0"/>
              <a:t> ‘The </a:t>
            </a:r>
            <a:r>
              <a:rPr lang="en-US" dirty="0" smtClean="0"/>
              <a:t>Science of </a:t>
            </a:r>
            <a:r>
              <a:rPr lang="en-US" dirty="0" smtClean="0"/>
              <a:t>Education’: Approach-Principles-M</a:t>
            </a:r>
            <a:r>
              <a:rPr lang="en-US" dirty="0" smtClean="0"/>
              <a:t>ethod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117541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Vignettes/Discussion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 rtl="0"/>
            <a:endParaRPr lang="en-US" b="1" dirty="0" smtClean="0"/>
          </a:p>
          <a:p>
            <a:pPr algn="l" rtl="0"/>
            <a:r>
              <a:rPr lang="en-US" b="1" dirty="0" smtClean="0"/>
              <a:t>Key F</a:t>
            </a:r>
            <a:r>
              <a:rPr lang="en-US" b="1" u="sng" dirty="0" smtClean="0"/>
              <a:t>eatures</a:t>
            </a:r>
            <a:r>
              <a:rPr lang="en-US" b="1" dirty="0" smtClean="0"/>
              <a:t> </a:t>
            </a:r>
            <a:r>
              <a:rPr lang="en-US" dirty="0"/>
              <a:t>of </a:t>
            </a:r>
            <a:r>
              <a:rPr lang="en-US" dirty="0" smtClean="0"/>
              <a:t>the Silent Way (to learn) in action: </a:t>
            </a:r>
          </a:p>
          <a:p>
            <a:pPr algn="l" rtl="0"/>
            <a:r>
              <a:rPr lang="en-US" dirty="0" smtClean="0"/>
              <a:t>All students </a:t>
            </a:r>
            <a:r>
              <a:rPr lang="en-US" dirty="0" smtClean="0"/>
              <a:t>have certain </a:t>
            </a:r>
            <a:r>
              <a:rPr lang="en-US" i="1" dirty="0" smtClean="0"/>
              <a:t>pre-existing and </a:t>
            </a:r>
            <a:r>
              <a:rPr lang="en-US" i="1" dirty="0" smtClean="0"/>
              <a:t>private resources</a:t>
            </a:r>
            <a:r>
              <a:rPr lang="en-US" dirty="0" smtClean="0"/>
              <a:t>, </a:t>
            </a:r>
            <a:r>
              <a:rPr lang="en-US" dirty="0" smtClean="0"/>
              <a:t> notice, run risks, listen/think and </a:t>
            </a:r>
            <a:r>
              <a:rPr lang="en-US" dirty="0" smtClean="0"/>
              <a:t>transfer linguistic resources.</a:t>
            </a:r>
          </a:p>
          <a:p>
            <a:pPr algn="l" rtl="0"/>
            <a:r>
              <a:rPr lang="en-US" dirty="0" smtClean="0"/>
              <a:t>As the student is trying </a:t>
            </a:r>
            <a:r>
              <a:rPr lang="en-US" dirty="0" smtClean="0"/>
              <a:t>to </a:t>
            </a:r>
            <a:r>
              <a:rPr lang="en-US" dirty="0" smtClean="0"/>
              <a:t>learn--</a:t>
            </a:r>
            <a:r>
              <a:rPr lang="en-US" i="1" dirty="0" smtClean="0"/>
              <a:t>develop </a:t>
            </a:r>
            <a:r>
              <a:rPr lang="en-US" i="1" dirty="0" smtClean="0"/>
              <a:t>some new inner resources </a:t>
            </a:r>
            <a:r>
              <a:rPr lang="en-US" dirty="0" smtClean="0"/>
              <a:t> </a:t>
            </a:r>
            <a:r>
              <a:rPr lang="en-US" dirty="0" smtClean="0"/>
              <a:t>for using </a:t>
            </a:r>
            <a:r>
              <a:rPr lang="en-US" dirty="0" smtClean="0"/>
              <a:t>foreign language—the teacher only </a:t>
            </a:r>
            <a:r>
              <a:rPr lang="en-US" dirty="0" smtClean="0"/>
              <a:t>provides challenges and feedback, positive or negative, as a reward.</a:t>
            </a:r>
          </a:p>
          <a:p>
            <a:pPr algn="l" rtl="0"/>
            <a:r>
              <a:rPr lang="en-US" dirty="0" smtClean="0"/>
              <a:t>Learners draw on their inner </a:t>
            </a:r>
            <a:r>
              <a:rPr lang="en-US" dirty="0" smtClean="0"/>
              <a:t>resources/native language—be  </a:t>
            </a:r>
            <a:r>
              <a:rPr lang="en-US" i="1" dirty="0" smtClean="0"/>
              <a:t>independent</a:t>
            </a:r>
            <a:r>
              <a:rPr lang="en-US" dirty="0" smtClean="0"/>
              <a:t>; choose among </a:t>
            </a:r>
            <a:r>
              <a:rPr lang="en-US" dirty="0" smtClean="0"/>
              <a:t>the resources available—exercise  </a:t>
            </a:r>
            <a:r>
              <a:rPr lang="en-US" i="1" dirty="0" smtClean="0"/>
              <a:t>autonomy</a:t>
            </a:r>
            <a:r>
              <a:rPr lang="en-US" dirty="0" smtClean="0"/>
              <a:t>; </a:t>
            </a:r>
            <a:r>
              <a:rPr lang="en-US" dirty="0" smtClean="0"/>
              <a:t>stand </a:t>
            </a:r>
            <a:r>
              <a:rPr lang="en-US" dirty="0" smtClean="0"/>
              <a:t>by what they </a:t>
            </a:r>
            <a:r>
              <a:rPr lang="en-US" dirty="0" smtClean="0"/>
              <a:t>do</a:t>
            </a:r>
            <a:r>
              <a:rPr lang="en-US" dirty="0" smtClean="0"/>
              <a:t>—</a:t>
            </a:r>
            <a:r>
              <a:rPr lang="en-US" dirty="0" smtClean="0"/>
              <a:t>be </a:t>
            </a:r>
            <a:r>
              <a:rPr lang="en-US" i="1" dirty="0" smtClean="0"/>
              <a:t>responsible</a:t>
            </a:r>
            <a:r>
              <a:rPr lang="en-US" dirty="0" smtClean="0"/>
              <a:t>; treat </a:t>
            </a:r>
            <a:r>
              <a:rPr lang="en-US" dirty="0" smtClean="0"/>
              <a:t>the lesson </a:t>
            </a:r>
            <a:r>
              <a:rPr lang="en-US" dirty="0" smtClean="0"/>
              <a:t>as a </a:t>
            </a:r>
            <a:r>
              <a:rPr lang="en-US" dirty="0" smtClean="0"/>
              <a:t>game—</a:t>
            </a:r>
            <a:r>
              <a:rPr lang="en-US" i="1" dirty="0" smtClean="0"/>
              <a:t>reawaken  </a:t>
            </a:r>
            <a:r>
              <a:rPr lang="en-US" i="1" dirty="0" smtClean="0"/>
              <a:t>their </a:t>
            </a:r>
            <a:r>
              <a:rPr lang="en-US" i="1" dirty="0" smtClean="0"/>
              <a:t>full powers/potentials </a:t>
            </a:r>
            <a:r>
              <a:rPr lang="en-US" dirty="0" smtClean="0"/>
              <a:t>as babies.</a:t>
            </a:r>
          </a:p>
          <a:p>
            <a:pPr algn="l" rtl="0"/>
            <a:r>
              <a:rPr lang="en-US" dirty="0" smtClean="0"/>
              <a:t>Teacher </a:t>
            </a:r>
            <a:r>
              <a:rPr lang="en-US" dirty="0" smtClean="0"/>
              <a:t>designs </a:t>
            </a:r>
            <a:r>
              <a:rPr lang="en-US" dirty="0" smtClean="0"/>
              <a:t>the lesson so students notice new purpose, </a:t>
            </a:r>
            <a:r>
              <a:rPr lang="en-US" dirty="0" smtClean="0"/>
              <a:t>i.e., is </a:t>
            </a:r>
            <a:r>
              <a:rPr lang="en-US" i="1" dirty="0" smtClean="0"/>
              <a:t>forcing awareness</a:t>
            </a:r>
            <a:r>
              <a:rPr lang="en-US" dirty="0" smtClean="0"/>
              <a:t> and </a:t>
            </a:r>
            <a:r>
              <a:rPr lang="en-US" i="1" dirty="0" smtClean="0"/>
              <a:t>subordinating </a:t>
            </a:r>
            <a:r>
              <a:rPr lang="en-US" i="1" dirty="0" smtClean="0"/>
              <a:t>teaching to </a:t>
            </a:r>
            <a:r>
              <a:rPr lang="en-US" i="1" dirty="0" smtClean="0"/>
              <a:t>learning</a:t>
            </a:r>
            <a:r>
              <a:rPr lang="en-US" dirty="0" smtClean="0"/>
              <a:t>—silent.</a:t>
            </a:r>
            <a:r>
              <a:rPr lang="en-US" dirty="0" smtClean="0"/>
              <a:t>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702406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dirty="0" smtClean="0"/>
              <a:t>Approach to Education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dirty="0" err="1" smtClean="0"/>
              <a:t>Gattegno’s</a:t>
            </a:r>
            <a:r>
              <a:rPr lang="en-US" dirty="0" smtClean="0"/>
              <a:t> </a:t>
            </a:r>
            <a:r>
              <a:rPr lang="en-US" i="1" dirty="0" smtClean="0"/>
              <a:t>model </a:t>
            </a:r>
            <a:r>
              <a:rPr lang="en-US" dirty="0" smtClean="0"/>
              <a:t>of</a:t>
            </a:r>
            <a:r>
              <a:rPr lang="en-US" i="1" dirty="0" smtClean="0"/>
              <a:t> </a:t>
            </a:r>
            <a:r>
              <a:rPr lang="en-US" dirty="0" smtClean="0"/>
              <a:t>education: </a:t>
            </a:r>
          </a:p>
          <a:p>
            <a:pPr algn="l" rtl="0"/>
            <a:r>
              <a:rPr lang="en-US" dirty="0" smtClean="0"/>
              <a:t>Each </a:t>
            </a:r>
            <a:r>
              <a:rPr lang="en-US" dirty="0" smtClean="0"/>
              <a:t>man is a self, </a:t>
            </a:r>
            <a:r>
              <a:rPr lang="en-US" dirty="0" smtClean="0"/>
              <a:t>an </a:t>
            </a:r>
            <a:r>
              <a:rPr lang="en-US" dirty="0" smtClean="0"/>
              <a:t>energy system endowed with </a:t>
            </a:r>
            <a:r>
              <a:rPr lang="en-US" dirty="0" smtClean="0"/>
              <a:t>awareness. The self works </a:t>
            </a:r>
            <a:r>
              <a:rPr lang="en-US" dirty="0" smtClean="0"/>
              <a:t>consciously, i.e., deals with only one ‘pinpointed’ task at a time. </a:t>
            </a:r>
          </a:p>
          <a:p>
            <a:pPr algn="l" rtl="0"/>
            <a:r>
              <a:rPr lang="en-US" i="1" dirty="0" smtClean="0"/>
              <a:t>T</a:t>
            </a:r>
            <a:r>
              <a:rPr lang="en-US" i="1" dirty="0" smtClean="0"/>
              <a:t>heory</a:t>
            </a:r>
            <a:r>
              <a:rPr lang="en-US" dirty="0" smtClean="0"/>
              <a:t> </a:t>
            </a:r>
            <a:r>
              <a:rPr lang="en-US" dirty="0" smtClean="0"/>
              <a:t>of learning: </a:t>
            </a:r>
            <a:r>
              <a:rPr lang="en-US" dirty="0" smtClean="0"/>
              <a:t>The aim </a:t>
            </a:r>
            <a:r>
              <a:rPr lang="en-US" dirty="0" smtClean="0"/>
              <a:t>of </a:t>
            </a:r>
            <a:r>
              <a:rPr lang="en-US" dirty="0" smtClean="0"/>
              <a:t>education </a:t>
            </a:r>
            <a:r>
              <a:rPr lang="en-US" dirty="0" smtClean="0"/>
              <a:t>is ‘to know’/</a:t>
            </a:r>
            <a:r>
              <a:rPr lang="en-US" dirty="0"/>
              <a:t>be </a:t>
            </a:r>
            <a:r>
              <a:rPr lang="en-US" dirty="0" smtClean="0"/>
              <a:t>aware.  </a:t>
            </a:r>
            <a:r>
              <a:rPr lang="en-US" i="1" dirty="0" smtClean="0"/>
              <a:t>Learning</a:t>
            </a:r>
            <a:r>
              <a:rPr lang="en-US" dirty="0"/>
              <a:t> </a:t>
            </a:r>
            <a:r>
              <a:rPr lang="en-US" dirty="0" smtClean="0"/>
              <a:t>(as meeting </a:t>
            </a:r>
            <a:r>
              <a:rPr lang="en-US" dirty="0"/>
              <a:t>the </a:t>
            </a:r>
            <a:r>
              <a:rPr lang="en-US" dirty="0" smtClean="0"/>
              <a:t>unknown) </a:t>
            </a:r>
            <a:r>
              <a:rPr lang="en-US" dirty="0" smtClean="0"/>
              <a:t>of facts or </a:t>
            </a:r>
            <a:r>
              <a:rPr lang="en-US" dirty="0" smtClean="0"/>
              <a:t>awareness, takes </a:t>
            </a:r>
            <a:r>
              <a:rPr lang="en-US" dirty="0" smtClean="0"/>
              <a:t>place in </a:t>
            </a:r>
            <a:r>
              <a:rPr lang="en-US" dirty="0" smtClean="0"/>
              <a:t>a series </a:t>
            </a:r>
            <a:r>
              <a:rPr lang="en-US" dirty="0" smtClean="0"/>
              <a:t>of 4 phases*: the self </a:t>
            </a:r>
            <a:r>
              <a:rPr lang="en-US" dirty="0" smtClean="0"/>
              <a:t>faces </a:t>
            </a:r>
            <a:r>
              <a:rPr lang="en-US" dirty="0" smtClean="0"/>
              <a:t>an unknown, makes sense of new impact, recognizes </a:t>
            </a:r>
            <a:r>
              <a:rPr lang="en-US" dirty="0" smtClean="0"/>
              <a:t>its attributes/reactions—mastery, </a:t>
            </a:r>
            <a:r>
              <a:rPr lang="en-US" dirty="0" smtClean="0"/>
              <a:t>new </a:t>
            </a:r>
            <a:r>
              <a:rPr lang="en-US" dirty="0" smtClean="0"/>
              <a:t>knowledge </a:t>
            </a:r>
            <a:r>
              <a:rPr lang="en-US" dirty="0" smtClean="0"/>
              <a:t>is available for next learning.</a:t>
            </a:r>
          </a:p>
        </p:txBody>
      </p:sp>
    </p:spTree>
    <p:extLst>
      <p:ext uri="{BB962C8B-B14F-4D97-AF65-F5344CB8AC3E}">
        <p14:creationId xmlns:p14="http://schemas.microsoft.com/office/powerpoint/2010/main" val="3064735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sz="3200" dirty="0"/>
              <a:t>Principles for </a:t>
            </a:r>
            <a:r>
              <a:rPr lang="en-US" sz="3200" dirty="0" smtClean="0"/>
              <a:t>Teaching Foreign </a:t>
            </a:r>
            <a:r>
              <a:rPr lang="en-US" sz="3200" dirty="0"/>
              <a:t>L</a:t>
            </a:r>
            <a:r>
              <a:rPr lang="en-US" sz="3200" dirty="0" smtClean="0"/>
              <a:t>anguages</a:t>
            </a:r>
            <a:endParaRPr lang="ar-EG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 rtl="0"/>
            <a:r>
              <a:rPr lang="en-US" dirty="0"/>
              <a:t>The 5most important </a:t>
            </a:r>
            <a:r>
              <a:rPr lang="en-US" i="1" dirty="0"/>
              <a:t>principles</a:t>
            </a:r>
            <a:r>
              <a:rPr lang="en-US" dirty="0"/>
              <a:t>: </a:t>
            </a:r>
          </a:p>
          <a:p>
            <a:pPr algn="l" rtl="0"/>
            <a:r>
              <a:rPr lang="en-US" dirty="0"/>
              <a:t>1)teaching should be subordinated to learning.</a:t>
            </a:r>
          </a:p>
          <a:p>
            <a:pPr algn="l" rtl="0"/>
            <a:r>
              <a:rPr lang="en-US" dirty="0"/>
              <a:t>2)learning is not primarily imitation and </a:t>
            </a:r>
            <a:r>
              <a:rPr lang="en-US" dirty="0" smtClean="0"/>
              <a:t>drill/cognitive process.  </a:t>
            </a:r>
            <a:r>
              <a:rPr lang="en-US" dirty="0"/>
              <a:t>Learner’s </a:t>
            </a:r>
            <a:r>
              <a:rPr lang="en-US" dirty="0" smtClean="0"/>
              <a:t>personal growth matters </a:t>
            </a:r>
            <a:r>
              <a:rPr lang="en-US" dirty="0"/>
              <a:t>too.</a:t>
            </a:r>
          </a:p>
          <a:p>
            <a:pPr algn="l" rtl="0"/>
            <a:r>
              <a:rPr lang="en-US" dirty="0"/>
              <a:t>3)in learning, rather, the </a:t>
            </a:r>
            <a:r>
              <a:rPr lang="en-US" i="1" dirty="0"/>
              <a:t>mind </a:t>
            </a:r>
            <a:r>
              <a:rPr lang="en-US" dirty="0"/>
              <a:t>equips itself by its own working, trial/error, experiment, revising… </a:t>
            </a:r>
            <a:r>
              <a:rPr lang="en-US" dirty="0" smtClean="0"/>
              <a:t>etc. </a:t>
            </a:r>
            <a:endParaRPr lang="en-US" dirty="0"/>
          </a:p>
          <a:p>
            <a:pPr algn="l" rtl="0"/>
            <a:r>
              <a:rPr lang="en-US" dirty="0"/>
              <a:t>4)learner’s mind draws on every/particularly its own experience of learning and native language. </a:t>
            </a:r>
          </a:p>
          <a:p>
            <a:pPr algn="l" rtl="0"/>
            <a:r>
              <a:rPr lang="en-US" dirty="0"/>
              <a:t>5)then, the teacher must stop interfering </a:t>
            </a:r>
            <a:r>
              <a:rPr lang="en-US" dirty="0" smtClean="0"/>
              <a:t>with and </a:t>
            </a:r>
            <a:r>
              <a:rPr lang="en-US" dirty="0"/>
              <a:t>sidetracking learner’s mental activity—remain </a:t>
            </a:r>
            <a:r>
              <a:rPr lang="en-US" i="1" dirty="0"/>
              <a:t>silent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623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dirty="0"/>
              <a:t>The Silent Way                                          </a:t>
            </a:r>
            <a:r>
              <a:rPr lang="en-US" sz="3200" dirty="0"/>
              <a:t> an application of the Science of Education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 rtl="0"/>
            <a:r>
              <a:rPr lang="en-US" i="1" dirty="0"/>
              <a:t>The </a:t>
            </a:r>
            <a:r>
              <a:rPr lang="en-US" dirty="0"/>
              <a:t>Silent Way </a:t>
            </a:r>
            <a:r>
              <a:rPr lang="en-US" i="1" u="sng" dirty="0"/>
              <a:t>claims</a:t>
            </a:r>
            <a:r>
              <a:rPr lang="en-US" u="sng" dirty="0"/>
              <a:t> </a:t>
            </a:r>
            <a:r>
              <a:rPr lang="en-US" dirty="0"/>
              <a:t>that students learn more quickly and retain better if the teacher follows </a:t>
            </a:r>
            <a:r>
              <a:rPr lang="en-US" i="1" dirty="0"/>
              <a:t>4 steps</a:t>
            </a:r>
            <a:r>
              <a:rPr lang="en-US" dirty="0"/>
              <a:t>:</a:t>
            </a:r>
          </a:p>
          <a:p>
            <a:pPr algn="l" rtl="0"/>
            <a:r>
              <a:rPr lang="en-US" dirty="0"/>
              <a:t>1. forms tentative mental image of what resources the students already have available;</a:t>
            </a:r>
          </a:p>
          <a:p>
            <a:pPr algn="l" rtl="0"/>
            <a:r>
              <a:rPr lang="en-US" dirty="0"/>
              <a:t>2. gives student some minimal new information/sets small task to build the next appropriate resource , and provides impersonal feedback;</a:t>
            </a:r>
          </a:p>
          <a:p>
            <a:pPr algn="l" rtl="0"/>
            <a:r>
              <a:rPr lang="en-US" dirty="0"/>
              <a:t>3. allows plenty of time for student to do internal work necessary to build that next resource; and</a:t>
            </a:r>
          </a:p>
          <a:p>
            <a:pPr algn="l" rtl="0"/>
            <a:r>
              <a:rPr lang="en-US" dirty="0"/>
              <a:t>4. based on student’s performance </a:t>
            </a:r>
            <a:r>
              <a:rPr lang="en-US" u="sng" dirty="0"/>
              <a:t>,</a:t>
            </a:r>
            <a:r>
              <a:rPr lang="en-US" dirty="0"/>
              <a:t>updates his/her image of what student’ has available</a:t>
            </a:r>
            <a:r>
              <a:rPr lang="en-US" u="sng" dirty="0"/>
              <a:t>,</a:t>
            </a:r>
            <a:r>
              <a:rPr lang="en-US" dirty="0"/>
              <a:t> and repeats the above steps</a:t>
            </a:r>
            <a:r>
              <a:rPr lang="en-US" dirty="0" smtClean="0"/>
              <a:t>.  </a:t>
            </a:r>
            <a:endParaRPr lang="en-US" dirty="0"/>
          </a:p>
          <a:p>
            <a:pPr algn="l" rtl="0"/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500308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495</Words>
  <Application>Microsoft Office PowerPoint</Application>
  <PresentationFormat>On-screen Show (4:3)</PresentationFormat>
  <Paragraphs>36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Gattegno’s The Silent Way</vt:lpstr>
      <vt:lpstr>Vignettes/Discussion</vt:lpstr>
      <vt:lpstr>Approach to Education</vt:lpstr>
      <vt:lpstr>Principles for Teaching Foreign Languages</vt:lpstr>
      <vt:lpstr>The Silent Way                                           an application of the Science of Education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Gattegno’s The Silent Way</dc:title>
  <dc:creator>as -12-2015</dc:creator>
  <cp:lastModifiedBy>as -12-2015</cp:lastModifiedBy>
  <cp:revision>54</cp:revision>
  <dcterms:created xsi:type="dcterms:W3CDTF">2020-03-29T10:10:31Z</dcterms:created>
  <dcterms:modified xsi:type="dcterms:W3CDTF">2020-03-30T03:57:54Z</dcterms:modified>
</cp:coreProperties>
</file>